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79" r:id="rId6"/>
    <p:sldId id="320" r:id="rId7"/>
    <p:sldId id="284" r:id="rId8"/>
    <p:sldId id="290" r:id="rId9"/>
    <p:sldId id="321" r:id="rId10"/>
    <p:sldId id="308" r:id="rId11"/>
    <p:sldId id="322" r:id="rId12"/>
    <p:sldId id="319" r:id="rId13"/>
    <p:sldId id="323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1" autoAdjust="0"/>
    <p:restoredTop sz="94660"/>
  </p:normalViewPr>
  <p:slideViewPr>
    <p:cSldViewPr showGuides="1">
      <p:cViewPr varScale="1">
        <p:scale>
          <a:sx n="110" d="100"/>
          <a:sy n="110" d="100"/>
        </p:scale>
        <p:origin x="690" y="1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1" d="100"/>
          <a:sy n="101" d="100"/>
        </p:scale>
        <p:origin x="280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l-PL" sz="1200"/>
            </a:lvl1pPr>
          </a:lstStyle>
          <a:p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l-PL" sz="1200"/>
            </a:lvl1pPr>
          </a:lstStyle>
          <a:p>
            <a:fld id="{24CE221E-83ED-4F6C-BA5F-3F9E6FDB6953}" type="datetimeFigureOut">
              <a:rPr lang="pl-PL"/>
              <a:t>2019-07-15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l-PL" sz="1200"/>
            </a:lvl1pPr>
          </a:lstStyle>
          <a:p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l-PL" sz="1200"/>
            </a:lvl1pPr>
          </a:lstStyle>
          <a:p>
            <a:fld id="{CA4CBEF8-5CDE-472B-839B-B8BB0C881006}" type="slidenum">
              <a:rPr lang="pl-PL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l-PL" sz="1200"/>
            </a:lvl1pPr>
          </a:lstStyle>
          <a:p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l-PL" sz="1200"/>
            </a:lvl1pPr>
          </a:lstStyle>
          <a:p>
            <a:fld id="{97853E5F-CE67-483C-A264-F17AC70E9CA2}" type="datetimeFigureOut">
              <a:rPr lang="pl-PL"/>
              <a:t>2019-07-15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l-PL" sz="1200"/>
            </a:lvl1pPr>
          </a:lstStyle>
          <a:p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l-PL" sz="1200"/>
            </a:lvl1pPr>
          </a:lstStyle>
          <a:p>
            <a:fld id="{6BB98AFB-CB0D-4DFE-87B9-B4B0D0DE73C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pl-PL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3741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 latinLnBrk="0">
              <a:defRPr lang="pl-PL" sz="54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600"/>
              </a:spcBef>
              <a:buNone/>
              <a:defRPr lang="pl-PL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 latinLnBrk="0">
              <a:buNone/>
              <a:defRPr lang="pl-PL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pl-PL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pl-PL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pl-PL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pl-PL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pl-PL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pl-PL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pl-PL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/>
              <a:t>2019-07-15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/>
              <a:t>2019-07-15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/>
              <a:t>2019-07-15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/>
              <a:t>2019-07-15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 latinLnBrk="0">
              <a:defRPr lang="pl-PL" sz="5400" b="1" cap="none" baseline="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600"/>
              </a:spcBef>
              <a:buNone/>
              <a:defRPr lang="pl-PL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pl-PL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pl-PL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pl-PL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pl-PL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pl-PL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pl-PL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pl-PL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pl-PL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/>
              <a:t>2019-07-15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 latinLnBrk="0">
              <a:defRPr lang="pl-PL" sz="2000"/>
            </a:lvl1pPr>
            <a:lvl2pPr latinLnBrk="0">
              <a:defRPr lang="pl-PL" sz="1800"/>
            </a:lvl2pPr>
            <a:lvl3pPr latinLnBrk="0">
              <a:defRPr lang="pl-PL" sz="1600"/>
            </a:lvl3pPr>
            <a:lvl4pPr latinLnBrk="0">
              <a:defRPr lang="pl-PL" sz="1400"/>
            </a:lvl4pPr>
            <a:lvl5pPr latinLnBrk="0">
              <a:defRPr lang="pl-PL" sz="1400"/>
            </a:lvl5pPr>
            <a:lvl6pPr latinLnBrk="0">
              <a:defRPr lang="pl-PL" sz="1400"/>
            </a:lvl6pPr>
            <a:lvl7pPr latinLnBrk="0">
              <a:defRPr lang="pl-PL" sz="1400"/>
            </a:lvl7pPr>
            <a:lvl8pPr latinLnBrk="0">
              <a:defRPr lang="pl-PL" sz="1400"/>
            </a:lvl8pPr>
            <a:lvl9pPr latinLnBrk="0">
              <a:defRPr lang="pl-PL" sz="14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 latinLnBrk="0">
              <a:defRPr lang="pl-PL" sz="2000"/>
            </a:lvl1pPr>
            <a:lvl2pPr latinLnBrk="0">
              <a:defRPr lang="pl-PL" sz="1800"/>
            </a:lvl2pPr>
            <a:lvl3pPr latinLnBrk="0">
              <a:defRPr lang="pl-PL" sz="1600"/>
            </a:lvl3pPr>
            <a:lvl4pPr latinLnBrk="0">
              <a:defRPr lang="pl-PL" sz="1400"/>
            </a:lvl4pPr>
            <a:lvl5pPr latinLnBrk="0">
              <a:defRPr lang="pl-PL" sz="1400"/>
            </a:lvl5pPr>
            <a:lvl6pPr latinLnBrk="0">
              <a:defRPr lang="pl-PL" sz="1400"/>
            </a:lvl6pPr>
            <a:lvl7pPr latinLnBrk="0">
              <a:defRPr lang="pl-PL" sz="1400"/>
            </a:lvl7pPr>
            <a:lvl8pPr latinLnBrk="0">
              <a:defRPr lang="pl-PL" sz="1400"/>
            </a:lvl8pPr>
            <a:lvl9pPr latinLnBrk="0">
              <a:defRPr lang="pl-PL" sz="14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/>
              <a:t>2019-07-15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l-PL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pl-PL" sz="2000" b="0"/>
            </a:lvl1pPr>
            <a:lvl2pPr marL="457200" indent="0" latinLnBrk="0">
              <a:buNone/>
              <a:defRPr lang="pl-PL" sz="2000" b="1"/>
            </a:lvl2pPr>
            <a:lvl3pPr marL="914400" indent="0" latinLnBrk="0">
              <a:buNone/>
              <a:defRPr lang="pl-PL" sz="1800" b="1"/>
            </a:lvl3pPr>
            <a:lvl4pPr marL="1371600" indent="0" latinLnBrk="0">
              <a:buNone/>
              <a:defRPr lang="pl-PL" sz="1600" b="1"/>
            </a:lvl4pPr>
            <a:lvl5pPr marL="1828800" indent="0" latinLnBrk="0">
              <a:buNone/>
              <a:defRPr lang="pl-PL" sz="1600" b="1"/>
            </a:lvl5pPr>
            <a:lvl6pPr marL="2286000" indent="0" latinLnBrk="0">
              <a:buNone/>
              <a:defRPr lang="pl-PL" sz="1600" b="1"/>
            </a:lvl6pPr>
            <a:lvl7pPr marL="2743200" indent="0" latinLnBrk="0">
              <a:buNone/>
              <a:defRPr lang="pl-PL" sz="1600" b="1"/>
            </a:lvl7pPr>
            <a:lvl8pPr marL="3200400" indent="0" latinLnBrk="0">
              <a:buNone/>
              <a:defRPr lang="pl-PL" sz="1600" b="1"/>
            </a:lvl8pPr>
            <a:lvl9pPr marL="3657600" indent="0" latinLnBrk="0">
              <a:buNone/>
              <a:defRPr lang="pl-PL"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 latinLnBrk="0">
              <a:defRPr lang="pl-PL" sz="2000"/>
            </a:lvl1pPr>
            <a:lvl2pPr latinLnBrk="0">
              <a:defRPr lang="pl-PL" sz="1800"/>
            </a:lvl2pPr>
            <a:lvl3pPr latinLnBrk="0">
              <a:defRPr lang="pl-PL" sz="1600"/>
            </a:lvl3pPr>
            <a:lvl4pPr latinLnBrk="0">
              <a:defRPr lang="pl-PL" sz="1400"/>
            </a:lvl4pPr>
            <a:lvl5pPr latinLnBrk="0">
              <a:defRPr lang="pl-PL" sz="1400"/>
            </a:lvl5pPr>
            <a:lvl6pPr latinLnBrk="0">
              <a:defRPr lang="pl-PL" sz="1400"/>
            </a:lvl6pPr>
            <a:lvl7pPr latinLnBrk="0">
              <a:defRPr lang="pl-PL" sz="1400"/>
            </a:lvl7pPr>
            <a:lvl8pPr latinLnBrk="0">
              <a:defRPr lang="pl-PL" sz="1400"/>
            </a:lvl8pPr>
            <a:lvl9pPr latinLnBrk="0">
              <a:defRPr lang="pl-PL" sz="14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pl-PL" sz="2000" b="0"/>
            </a:lvl1pPr>
            <a:lvl2pPr marL="457200" indent="0" latinLnBrk="0">
              <a:buNone/>
              <a:defRPr lang="pl-PL" sz="2000" b="1"/>
            </a:lvl2pPr>
            <a:lvl3pPr marL="914400" indent="0" latinLnBrk="0">
              <a:buNone/>
              <a:defRPr lang="pl-PL" sz="1800" b="1"/>
            </a:lvl3pPr>
            <a:lvl4pPr marL="1371600" indent="0" latinLnBrk="0">
              <a:buNone/>
              <a:defRPr lang="pl-PL" sz="1600" b="1"/>
            </a:lvl4pPr>
            <a:lvl5pPr marL="1828800" indent="0" latinLnBrk="0">
              <a:buNone/>
              <a:defRPr lang="pl-PL" sz="1600" b="1"/>
            </a:lvl5pPr>
            <a:lvl6pPr marL="2286000" indent="0" latinLnBrk="0">
              <a:buNone/>
              <a:defRPr lang="pl-PL" sz="1600" b="1"/>
            </a:lvl6pPr>
            <a:lvl7pPr marL="2743200" indent="0" latinLnBrk="0">
              <a:buNone/>
              <a:defRPr lang="pl-PL" sz="1600" b="1"/>
            </a:lvl7pPr>
            <a:lvl8pPr marL="3200400" indent="0" latinLnBrk="0">
              <a:buNone/>
              <a:defRPr lang="pl-PL" sz="1600" b="1"/>
            </a:lvl8pPr>
            <a:lvl9pPr marL="3657600" indent="0" latinLnBrk="0">
              <a:buNone/>
              <a:defRPr lang="pl-PL"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 latinLnBrk="0">
              <a:defRPr lang="pl-PL" sz="2000"/>
            </a:lvl1pPr>
            <a:lvl2pPr latinLnBrk="0">
              <a:defRPr lang="pl-PL" sz="1800"/>
            </a:lvl2pPr>
            <a:lvl3pPr latinLnBrk="0">
              <a:defRPr lang="pl-PL" sz="1600"/>
            </a:lvl3pPr>
            <a:lvl4pPr latinLnBrk="0">
              <a:defRPr lang="pl-PL" sz="1400"/>
            </a:lvl4pPr>
            <a:lvl5pPr latinLnBrk="0">
              <a:defRPr lang="pl-PL" sz="1400"/>
            </a:lvl5pPr>
            <a:lvl6pPr latinLnBrk="0">
              <a:defRPr lang="pl-PL" sz="1400"/>
            </a:lvl6pPr>
            <a:lvl7pPr latinLnBrk="0">
              <a:defRPr lang="pl-PL" sz="1400"/>
            </a:lvl7pPr>
            <a:lvl8pPr latinLnBrk="0">
              <a:defRPr lang="pl-PL" sz="1400"/>
            </a:lvl8pPr>
            <a:lvl9pPr latinLnBrk="0">
              <a:defRPr lang="pl-PL" sz="14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/>
              <a:t>2019-07-15</a:t>
            </a:fld>
            <a:endParaRPr lang="pl-PL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/>
              <a:t>2019-07-15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/>
              <a:t>2019-07-15</a:t>
            </a:fld>
            <a:endParaRPr lang="pl-PL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 latinLnBrk="0">
              <a:defRPr lang="pl-PL"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 latinLnBrk="0">
              <a:defRPr lang="pl-PL" sz="2000"/>
            </a:lvl1pPr>
            <a:lvl2pPr latinLnBrk="0">
              <a:defRPr lang="pl-PL" sz="1800"/>
            </a:lvl2pPr>
            <a:lvl3pPr latinLnBrk="0">
              <a:defRPr lang="pl-PL" sz="1600"/>
            </a:lvl3pPr>
            <a:lvl4pPr latinLnBrk="0">
              <a:defRPr lang="pl-PL" sz="1400"/>
            </a:lvl4pPr>
            <a:lvl5pPr latinLnBrk="0">
              <a:defRPr lang="pl-PL" sz="1400"/>
            </a:lvl5pPr>
            <a:lvl6pPr latinLnBrk="0">
              <a:defRPr lang="pl-PL" sz="1400"/>
            </a:lvl6pPr>
            <a:lvl7pPr latinLnBrk="0">
              <a:defRPr lang="pl-PL" sz="1400"/>
            </a:lvl7pPr>
            <a:lvl8pPr latinLnBrk="0">
              <a:defRPr lang="pl-PL" sz="1400"/>
            </a:lvl8pPr>
            <a:lvl9pPr latinLnBrk="0">
              <a:defRPr lang="pl-PL" sz="14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600"/>
              </a:spcBef>
              <a:buNone/>
              <a:defRPr lang="pl-PL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pl-PL" sz="1200"/>
            </a:lvl2pPr>
            <a:lvl3pPr marL="914400" indent="0" latinLnBrk="0">
              <a:buNone/>
              <a:defRPr lang="pl-PL" sz="1000"/>
            </a:lvl3pPr>
            <a:lvl4pPr marL="1371600" indent="0" latinLnBrk="0">
              <a:buNone/>
              <a:defRPr lang="pl-PL" sz="900"/>
            </a:lvl4pPr>
            <a:lvl5pPr marL="1828800" indent="0" latinLnBrk="0">
              <a:buNone/>
              <a:defRPr lang="pl-PL" sz="900"/>
            </a:lvl5pPr>
            <a:lvl6pPr marL="2286000" indent="0" latinLnBrk="0">
              <a:buNone/>
              <a:defRPr lang="pl-PL" sz="900"/>
            </a:lvl6pPr>
            <a:lvl7pPr marL="2743200" indent="0" latinLnBrk="0">
              <a:buNone/>
              <a:defRPr lang="pl-PL" sz="900"/>
            </a:lvl7pPr>
            <a:lvl8pPr marL="3200400" indent="0" latinLnBrk="0">
              <a:buNone/>
              <a:defRPr lang="pl-PL" sz="900"/>
            </a:lvl8pPr>
            <a:lvl9pPr marL="3657600" indent="0" latinLnBrk="0">
              <a:buNone/>
              <a:defRPr lang="pl-PL"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l-PL"/>
              <a:t>2019-07-15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 latinLnBrk="0">
              <a:defRPr lang="pl-PL"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Obraz — symbol zastępczy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 latinLnBrk="0">
              <a:buNone/>
              <a:defRPr lang="pl-PL" sz="2400"/>
            </a:lvl1pPr>
            <a:lvl2pPr marL="457200" indent="0" latinLnBrk="0">
              <a:buNone/>
              <a:defRPr lang="pl-PL" sz="2800"/>
            </a:lvl2pPr>
            <a:lvl3pPr marL="914400" indent="0" latinLnBrk="0">
              <a:buNone/>
              <a:defRPr lang="pl-PL" sz="2400"/>
            </a:lvl3pPr>
            <a:lvl4pPr marL="1371600" indent="0" latinLnBrk="0">
              <a:buNone/>
              <a:defRPr lang="pl-PL" sz="2000"/>
            </a:lvl4pPr>
            <a:lvl5pPr marL="1828800" indent="0" latinLnBrk="0">
              <a:buNone/>
              <a:defRPr lang="pl-PL" sz="2000"/>
            </a:lvl5pPr>
            <a:lvl6pPr marL="2286000" indent="0" latinLnBrk="0">
              <a:buNone/>
              <a:defRPr lang="pl-PL" sz="2000"/>
            </a:lvl6pPr>
            <a:lvl7pPr marL="2743200" indent="0" latinLnBrk="0">
              <a:buNone/>
              <a:defRPr lang="pl-PL" sz="2000"/>
            </a:lvl7pPr>
            <a:lvl8pPr marL="3200400" indent="0" latinLnBrk="0">
              <a:buNone/>
              <a:defRPr lang="pl-PL" sz="2000"/>
            </a:lvl8pPr>
            <a:lvl9pPr marL="3657600" indent="0" latinLnBrk="0">
              <a:buNone/>
              <a:defRPr lang="pl-PL" sz="2000"/>
            </a:lvl9pPr>
          </a:lstStyle>
          <a:p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600"/>
              </a:spcBef>
              <a:buNone/>
              <a:defRPr lang="pl-PL" sz="1800"/>
            </a:lvl1pPr>
            <a:lvl2pPr marL="457200" indent="0" latinLnBrk="0">
              <a:buNone/>
              <a:defRPr lang="pl-PL" sz="1200"/>
            </a:lvl2pPr>
            <a:lvl3pPr marL="914400" indent="0" latinLnBrk="0">
              <a:buNone/>
              <a:defRPr lang="pl-PL" sz="1000"/>
            </a:lvl3pPr>
            <a:lvl4pPr marL="1371600" indent="0" latinLnBrk="0">
              <a:buNone/>
              <a:defRPr lang="pl-PL" sz="900"/>
            </a:lvl4pPr>
            <a:lvl5pPr marL="1828800" indent="0" latinLnBrk="0">
              <a:buNone/>
              <a:defRPr lang="pl-PL" sz="900"/>
            </a:lvl5pPr>
            <a:lvl6pPr marL="2286000" indent="0" latinLnBrk="0">
              <a:buNone/>
              <a:defRPr lang="pl-PL" sz="900"/>
            </a:lvl6pPr>
            <a:lvl7pPr marL="2743200" indent="0" latinLnBrk="0">
              <a:buNone/>
              <a:defRPr lang="pl-PL" sz="900"/>
            </a:lvl7pPr>
            <a:lvl8pPr marL="3200400" indent="0" latinLnBrk="0">
              <a:buNone/>
              <a:defRPr lang="pl-PL" sz="900"/>
            </a:lvl8pPr>
            <a:lvl9pPr marL="3657600" indent="0" latinLnBrk="0">
              <a:buNone/>
              <a:defRPr lang="pl-PL"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pl-PL"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pl-PL"/>
              <a:pPr/>
              <a:t>2019-07-15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pl-PL"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pl-PL"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pl-PL"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lang="pl-PL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lang="pl-PL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lang="pl-PL"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lang="pl-PL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lang="pl-PL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pl-PL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pl-PL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pl-PL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pl-PL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biuro@neoenergetyka.pl" TargetMode="Externa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65214" y="533401"/>
            <a:ext cx="9220198" cy="1682612"/>
          </a:xfrm>
        </p:spPr>
        <p:txBody>
          <a:bodyPr/>
          <a:lstStyle/>
          <a:p>
            <a:r>
              <a:rPr lang="pl-PL" dirty="0" err="1">
                <a:solidFill>
                  <a:srgbClr val="002060"/>
                </a:solidFill>
                <a:latin typeface="Elephant" panose="02020904090505020303" pitchFamily="18" charset="0"/>
                <a:ea typeface="Batang" panose="020B0503020000020004" pitchFamily="18" charset="-127"/>
              </a:rPr>
              <a:t>NEOEnergetyka</a:t>
            </a:r>
            <a:r>
              <a:rPr lang="pl-PL" dirty="0">
                <a:solidFill>
                  <a:srgbClr val="002060"/>
                </a:solidFill>
                <a:latin typeface="Elephant" panose="02020904090505020303" pitchFamily="18" charset="0"/>
                <a:ea typeface="Batang" panose="020B0503020000020004" pitchFamily="18" charset="-127"/>
              </a:rPr>
              <a:t> Sp. z o.o.</a:t>
            </a:r>
          </a:p>
        </p:txBody>
      </p:sp>
      <p:pic>
        <p:nvPicPr>
          <p:cNvPr id="7" name="Obraz 4">
            <a:extLst>
              <a:ext uri="{FF2B5EF4-FFF2-40B4-BE49-F238E27FC236}">
                <a16:creationId xmlns:a16="http://schemas.microsoft.com/office/drawing/2014/main" id="{5E199DF9-BBCD-4747-BBB7-59FE7CB7A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2" y="5349875"/>
            <a:ext cx="2387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3C53692E-9499-4CB3-A9D1-B283E220D7DA}"/>
              </a:ext>
            </a:extLst>
          </p:cNvPr>
          <p:cNvSpPr/>
          <p:nvPr/>
        </p:nvSpPr>
        <p:spPr>
          <a:xfrm>
            <a:off x="2589212" y="3105835"/>
            <a:ext cx="76200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sz="4400" b="1" dirty="0">
                <a:solidFill>
                  <a:srgbClr val="002060"/>
                </a:solidFill>
                <a:latin typeface="Elephant" panose="02020904090505020303" pitchFamily="18" charset="0"/>
                <a:ea typeface="Batang" panose="020B0503020000020004" pitchFamily="18" charset="-127"/>
                <a:cs typeface="+mj-cs"/>
              </a:rPr>
              <a:t>Wymiana źródeł ciepła w budynkach mieszkalnych</a:t>
            </a:r>
            <a:br>
              <a:rPr lang="pl-PL" altLang="pl-PL" dirty="0">
                <a:latin typeface="Arial" panose="020B0604020202020204" pitchFamily="34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23A663C-2922-4849-8D36-A78B7F26F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213" y="2519211"/>
            <a:ext cx="3565024" cy="2075899"/>
          </a:xfrm>
          <a:prstGeom prst="rect">
            <a:avLst/>
          </a:prstGeom>
        </p:spPr>
      </p:pic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611437" y="638175"/>
            <a:ext cx="9445375" cy="10668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4400" dirty="0">
                <a:solidFill>
                  <a:srgbClr val="002060"/>
                </a:solidFill>
              </a:rPr>
              <a:t>	</a:t>
            </a:r>
            <a:r>
              <a:rPr lang="pl-PL" altLang="pl-PL" sz="4400" dirty="0">
                <a:solidFill>
                  <a:srgbClr val="002060"/>
                </a:solidFill>
              </a:rPr>
              <a:t> DZIĘKUJĘ ZA UWAGĘ!</a:t>
            </a:r>
            <a:endParaRPr lang="pl-PL" sz="4400" dirty="0">
              <a:solidFill>
                <a:srgbClr val="002060"/>
              </a:solidFill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82D6863E-5F3A-46E7-9F50-4F2B0EFBB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12" y="168275"/>
            <a:ext cx="2387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0297C28-F61F-410C-9F6A-F2AE4D046337}"/>
              </a:ext>
            </a:extLst>
          </p:cNvPr>
          <p:cNvSpPr txBox="1"/>
          <p:nvPr/>
        </p:nvSpPr>
        <p:spPr>
          <a:xfrm>
            <a:off x="0" y="1676400"/>
            <a:ext cx="12188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2CCFD21-4956-46CF-BA60-0E95763BC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351" y="4595110"/>
            <a:ext cx="4683474" cy="2262890"/>
          </a:xfrm>
          <a:prstGeom prst="rect">
            <a:avLst/>
          </a:prstGeom>
        </p:spPr>
      </p:pic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DD862A8B-AA04-4F8E-962D-9D3E550DA2DA}"/>
              </a:ext>
            </a:extLst>
          </p:cNvPr>
          <p:cNvSpPr txBox="1">
            <a:spLocks/>
          </p:cNvSpPr>
          <p:nvPr/>
        </p:nvSpPr>
        <p:spPr bwMode="auto">
          <a:xfrm>
            <a:off x="1522412" y="2139248"/>
            <a:ext cx="6840537" cy="2455862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>
            <a:lvl1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pl-PL" altLang="pl-PL" sz="3600" dirty="0"/>
              <a:t>Kontakt:</a:t>
            </a:r>
          </a:p>
          <a:p>
            <a:pPr marL="0" indent="0" algn="ctr" eaLnBrk="1" hangingPunct="1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pl-PL" altLang="pl-PL" sz="3600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biuro@neoenergetyka.pl</a:t>
            </a:r>
            <a:endParaRPr lang="pl-PL" altLang="pl-PL" sz="3600" dirty="0">
              <a:solidFill>
                <a:srgbClr val="00206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/>
            </a:pPr>
            <a:endParaRPr lang="pl-PL" altLang="pl-PL" sz="3600" dirty="0"/>
          </a:p>
          <a:p>
            <a:pPr marL="0" indent="0" algn="ctr" eaLnBrk="1" hangingPunct="1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/>
            </a:pPr>
            <a:endParaRPr lang="pl-PL" altLang="pl-PL" sz="2400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95810A4A-3412-497A-A82D-C1B5C6CF34B0}"/>
              </a:ext>
            </a:extLst>
          </p:cNvPr>
          <p:cNvSpPr/>
          <p:nvPr/>
        </p:nvSpPr>
        <p:spPr>
          <a:xfrm>
            <a:off x="760412" y="4972502"/>
            <a:ext cx="609282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pl-PL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NEOEnergetyka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Sp. z o.o.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l-PL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ul. Pana Tadeusza 10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l-PL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02 – 494 Warszawa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NIP 5223058499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94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455612" y="816429"/>
            <a:ext cx="9829800" cy="1066800"/>
          </a:xfrm>
        </p:spPr>
        <p:txBody>
          <a:bodyPr/>
          <a:lstStyle/>
          <a:p>
            <a:pPr algn="ctr"/>
            <a:r>
              <a:rPr lang="pl-PL" altLang="pl-PL" dirty="0">
                <a:solidFill>
                  <a:srgbClr val="002060"/>
                </a:solidFill>
              </a:rPr>
              <a:t>Regionalny Program Operacyjny Województwa Łódzkiego</a:t>
            </a: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82D6863E-5F3A-46E7-9F50-4F2B0EFBB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12" y="168275"/>
            <a:ext cx="2387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B25E3B38-FE55-40A6-9902-ECA7D19E9FA4}"/>
              </a:ext>
            </a:extLst>
          </p:cNvPr>
          <p:cNvSpPr txBox="1"/>
          <p:nvPr/>
        </p:nvSpPr>
        <p:spPr>
          <a:xfrm>
            <a:off x="836612" y="1905000"/>
            <a:ext cx="96774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pl-PL" altLang="pl-PL" b="1" dirty="0"/>
              <a:t>Działanie 4. Gospodarka Nisko Emisyjna </a:t>
            </a:r>
          </a:p>
          <a:p>
            <a:pPr>
              <a:lnSpc>
                <a:spcPct val="200000"/>
              </a:lnSpc>
            </a:pPr>
            <a:r>
              <a:rPr lang="pl-PL" altLang="pl-PL" b="1" dirty="0"/>
              <a:t>Podziałania 4.4 </a:t>
            </a:r>
            <a:r>
              <a:rPr lang="pl-PL" b="1" dirty="0">
                <a:solidFill>
                  <a:srgbClr val="000000"/>
                </a:solidFill>
                <a:latin typeface="Arial" panose="020B0604020202020204" pitchFamily="34" charset="0"/>
              </a:rPr>
              <a:t>Zmniejszenie emisji zanieczyszczeń 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pl-PL" altLang="pl-PL" b="1" dirty="0"/>
              <a:t>Cel: Poprawa jakości powietrza 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pl-PL" altLang="pl-PL" b="1" dirty="0"/>
              <a:t>Środki przeznaczone: 4 500 000 Euro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pl-PL" altLang="pl-PL" b="1" dirty="0"/>
              <a:t>Poziom dofinansowania: 85 %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pl-PL" altLang="pl-PL" b="1" dirty="0"/>
              <a:t>Rozpoczęcie naboru wniosków : IV kwartał 2019</a:t>
            </a:r>
            <a:endParaRPr lang="en-US" altLang="pl-PL" b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406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82D6863E-5F3A-46E7-9F50-4F2B0EFBB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12" y="168275"/>
            <a:ext cx="2387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B25E3B38-FE55-40A6-9902-ECA7D19E9FA4}"/>
              </a:ext>
            </a:extLst>
          </p:cNvPr>
          <p:cNvSpPr txBox="1"/>
          <p:nvPr/>
        </p:nvSpPr>
        <p:spPr>
          <a:xfrm>
            <a:off x="836612" y="1905000"/>
            <a:ext cx="7620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Wsparcie przeznaczone będzie na wymianę </a:t>
            </a:r>
            <a:r>
              <a:rPr lang="pl-PL" sz="2000" dirty="0" err="1"/>
              <a:t>niskosprawnych</a:t>
            </a:r>
            <a:r>
              <a:rPr lang="pl-PL" sz="2000" dirty="0"/>
              <a:t> i </a:t>
            </a:r>
            <a:r>
              <a:rPr lang="pl-PL" sz="2000" dirty="0" err="1"/>
              <a:t>nieekologicznych</a:t>
            </a:r>
            <a:r>
              <a:rPr lang="pl-PL" sz="2000" dirty="0"/>
              <a:t> źródeł ciepła (w tym m.in. kotły i piece węglowe) na nowe źródła ciepła bardziej ekologiczne. Możliwe też będzie uzupełnienie powyższych działań poprzez inwestycje zwiększające efektywność energetyczną i ograniczające zapotrzebowanie na energię w budynkach. </a:t>
            </a: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sz="2000" dirty="0"/>
              <a:t>W szczególności inwestycje w budowę/przebudowę: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wymiana czynnika grzewczego (kotłów, pieców, urządzeń grzewczych) w gospodarstwach domowych,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wymiana czynnika grzewczego (kotłów, pieców, urządzeń grzewczych) w ramach lokalnych źródeł ciepła tj. kotłowni zasilających kilka budynków oraz kotłowni osiedlowych,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podłączenie do sieci ciepłowniczej/chłodniczej.</a:t>
            </a:r>
          </a:p>
          <a:p>
            <a:endParaRPr lang="pl-PL" dirty="0"/>
          </a:p>
        </p:txBody>
      </p:sp>
      <p:pic>
        <p:nvPicPr>
          <p:cNvPr id="9" name="Obraz 8" descr="Obraz zawierający wewnątrz, podłoże, osoba&#10;&#10;Opis wygenerowany przy bardzo wysokim poziomie pewności">
            <a:extLst>
              <a:ext uri="{FF2B5EF4-FFF2-40B4-BE49-F238E27FC236}">
                <a16:creationId xmlns:a16="http://schemas.microsoft.com/office/drawing/2014/main" id="{1B31C642-665C-4156-967B-ABD05F03E6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69312" y="2587625"/>
            <a:ext cx="3632200" cy="2724150"/>
          </a:xfrm>
          <a:prstGeom prst="rect">
            <a:avLst/>
          </a:prstGeom>
        </p:spPr>
      </p:pic>
      <p:sp>
        <p:nvSpPr>
          <p:cNvPr id="10" name="Tytuł 12">
            <a:extLst>
              <a:ext uri="{FF2B5EF4-FFF2-40B4-BE49-F238E27FC236}">
                <a16:creationId xmlns:a16="http://schemas.microsoft.com/office/drawing/2014/main" id="{6F3EAC70-54C1-438F-8E25-4DE0780D5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2" y="816429"/>
            <a:ext cx="9829800" cy="1066800"/>
          </a:xfrm>
        </p:spPr>
        <p:txBody>
          <a:bodyPr/>
          <a:lstStyle/>
          <a:p>
            <a:pPr algn="ctr"/>
            <a:r>
              <a:rPr lang="pl-PL" altLang="pl-PL" dirty="0">
                <a:solidFill>
                  <a:srgbClr val="002060"/>
                </a:solidFill>
              </a:rPr>
              <a:t>Regionalny Program Operacyjny Województwa Łódzkiego</a:t>
            </a:r>
            <a:endParaRPr lang="pl-P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4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00A61F21-1FD8-48B1-B81C-D2E7E2294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812" y="4563558"/>
            <a:ext cx="4683474" cy="2262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4">
            <a:extLst>
              <a:ext uri="{FF2B5EF4-FFF2-40B4-BE49-F238E27FC236}">
                <a16:creationId xmlns:a16="http://schemas.microsoft.com/office/drawing/2014/main" id="{82D6863E-5F3A-46E7-9F50-4F2B0EFBB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12" y="168275"/>
            <a:ext cx="2387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B25E3B38-FE55-40A6-9902-ECA7D19E9FA4}"/>
              </a:ext>
            </a:extLst>
          </p:cNvPr>
          <p:cNvSpPr txBox="1"/>
          <p:nvPr/>
        </p:nvSpPr>
        <p:spPr>
          <a:xfrm>
            <a:off x="836612" y="1752600"/>
            <a:ext cx="8153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2000" dirty="0"/>
              <a:t>Budynek spełnia warunek EP*: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altLang="pl-PL" sz="2000" dirty="0"/>
              <a:t>	- jednorodzinny 150 kWh/m2 rok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altLang="pl-PL" sz="2000" dirty="0"/>
              <a:t>	- wielorodzinny 135 kWh/m2 rok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dirty="0"/>
              <a:t>Znacząca redukcji emisji CO2 w odniesieniu do istniejących instalacji (o co najmniej 30% w przypadku zmiany spalanego paliwa).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dirty="0"/>
              <a:t>Kotły elektryczne, olejowe, spalające biomasę lub paliwa gazowe mogą zostać wsparte jedynie w przypadku, gdy podłączenie do sieci ciepłowniczej na danym obszarze nie jest uzasadnione ekonomicznie.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dirty="0"/>
              <a:t>Kotły muszą być wyposażone w automatyczny podajnik paliwa (nie dotyczy kotłów zgazowujących) i nie będą posiadały rusztu awaryjnego ani elementów umożliwiających jego zamontowanie.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dirty="0"/>
              <a:t>Działania zmniejszające zapotrzebowanie budynku na energię do 300zł na m2 i nie więcej niż 45 000 zł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l-PL" dirty="0"/>
          </a:p>
          <a:p>
            <a:pPr>
              <a:defRPr/>
            </a:pPr>
            <a:r>
              <a:rPr lang="pl-PL" dirty="0"/>
              <a:t>* Możliwe odstępstwo w przypadku budynków zabytkowych </a:t>
            </a:r>
          </a:p>
          <a:p>
            <a:endParaRPr lang="pl-PL" dirty="0"/>
          </a:p>
        </p:txBody>
      </p:sp>
      <p:sp>
        <p:nvSpPr>
          <p:cNvPr id="10" name="Tytuł 12">
            <a:extLst>
              <a:ext uri="{FF2B5EF4-FFF2-40B4-BE49-F238E27FC236}">
                <a16:creationId xmlns:a16="http://schemas.microsoft.com/office/drawing/2014/main" id="{6F3EAC70-54C1-438F-8E25-4DE0780D5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2" y="816429"/>
            <a:ext cx="9829800" cy="783771"/>
          </a:xfrm>
        </p:spPr>
        <p:txBody>
          <a:bodyPr/>
          <a:lstStyle/>
          <a:p>
            <a:pPr algn="ctr"/>
            <a:r>
              <a:rPr lang="pl-PL" altLang="pl-PL" dirty="0">
                <a:solidFill>
                  <a:srgbClr val="002060"/>
                </a:solidFill>
              </a:rPr>
              <a:t>Warunki przystąpienia do projektu</a:t>
            </a:r>
            <a:endParaRPr lang="pl-P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13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Obraz zawierający lego, zabawka&#10;&#10;Opis wygenerowany przy wysokim poziomie pewności">
            <a:extLst>
              <a:ext uri="{FF2B5EF4-FFF2-40B4-BE49-F238E27FC236}">
                <a16:creationId xmlns:a16="http://schemas.microsoft.com/office/drawing/2014/main" id="{700240AD-B49C-4A03-83F9-CC3C0ADB5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12" y="4317034"/>
            <a:ext cx="3538368" cy="2372691"/>
          </a:xfrm>
          <a:prstGeom prst="rect">
            <a:avLst/>
          </a:prstGeom>
        </p:spPr>
      </p:pic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829800" cy="1066800"/>
          </a:xfrm>
        </p:spPr>
        <p:txBody>
          <a:bodyPr/>
          <a:lstStyle/>
          <a:p>
            <a:pPr algn="ctr"/>
            <a:r>
              <a:rPr lang="pl-PL" altLang="pl-PL" dirty="0">
                <a:solidFill>
                  <a:srgbClr val="002060"/>
                </a:solidFill>
              </a:rPr>
              <a:t>Wskaźnik EP - energii pierwotnej</a:t>
            </a: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82D6863E-5F3A-46E7-9F50-4F2B0EFBB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12" y="168275"/>
            <a:ext cx="2387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B25E3B38-FE55-40A6-9902-ECA7D19E9FA4}"/>
              </a:ext>
            </a:extLst>
          </p:cNvPr>
          <p:cNvSpPr txBox="1"/>
          <p:nvPr/>
        </p:nvSpPr>
        <p:spPr>
          <a:xfrm>
            <a:off x="1065212" y="1600201"/>
            <a:ext cx="998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l-PL" altLang="pl-PL" dirty="0"/>
              <a:t>Wskaźnik EP wyraża wielkość rocznego zapotrzebowania na nieodnawialną energię pierwotną niezbędną do zaspokajania potrzeb związanych z użytkowaniem budynku, odniesioną do 1 m</a:t>
            </a:r>
            <a:r>
              <a:rPr lang="pl-PL" altLang="pl-PL" baseline="30000" dirty="0"/>
              <a:t>2</a:t>
            </a:r>
            <a:r>
              <a:rPr lang="pl-PL" altLang="pl-PL" dirty="0"/>
              <a:t> powierzchni użytkowej, podaną w kWh/(m2rok). </a:t>
            </a:r>
          </a:p>
        </p:txBody>
      </p:sp>
      <p:sp>
        <p:nvSpPr>
          <p:cNvPr id="10" name="pole tekstowe 5">
            <a:extLst>
              <a:ext uri="{FF2B5EF4-FFF2-40B4-BE49-F238E27FC236}">
                <a16:creationId xmlns:a16="http://schemas.microsoft.com/office/drawing/2014/main" id="{73243376-FF83-4498-9EB9-87708CAEB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612" y="2502895"/>
            <a:ext cx="5943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l-PL" altLang="pl-PL" sz="1400" dirty="0">
                <a:latin typeface="+mn-lt"/>
              </a:rPr>
              <a:t>Współczynniki nakładu energii pierwotnej dla poszczególnych źródeł ciepła</a:t>
            </a:r>
          </a:p>
          <a:p>
            <a:pPr>
              <a:defRPr/>
            </a:pPr>
            <a:endParaRPr lang="pl-PL" altLang="pl-PL" dirty="0">
              <a:latin typeface="+mn-lt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C9B7E5F5-9EAB-4B36-A745-CB8D8938B8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880" y="2743200"/>
            <a:ext cx="5715000" cy="38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91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Obraz zawierający lego, zabawka&#10;&#10;Opis wygenerowany przy wysokim poziomie pewności">
            <a:extLst>
              <a:ext uri="{FF2B5EF4-FFF2-40B4-BE49-F238E27FC236}">
                <a16:creationId xmlns:a16="http://schemas.microsoft.com/office/drawing/2014/main" id="{700240AD-B49C-4A03-83F9-CC3C0ADB5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12" y="4317034"/>
            <a:ext cx="3538368" cy="2372691"/>
          </a:xfrm>
          <a:prstGeom prst="rect">
            <a:avLst/>
          </a:prstGeom>
        </p:spPr>
      </p:pic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829800" cy="1066800"/>
          </a:xfrm>
        </p:spPr>
        <p:txBody>
          <a:bodyPr/>
          <a:lstStyle/>
          <a:p>
            <a:pPr algn="ctr"/>
            <a:r>
              <a:rPr lang="pl-PL" altLang="pl-PL" dirty="0">
                <a:solidFill>
                  <a:srgbClr val="002060"/>
                </a:solidFill>
              </a:rPr>
              <a:t>Warunki ocieplenia*</a:t>
            </a: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82D6863E-5F3A-46E7-9F50-4F2B0EFBB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12" y="168275"/>
            <a:ext cx="2387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B25E3B38-FE55-40A6-9902-ECA7D19E9FA4}"/>
              </a:ext>
            </a:extLst>
          </p:cNvPr>
          <p:cNvSpPr txBox="1"/>
          <p:nvPr/>
        </p:nvSpPr>
        <p:spPr>
          <a:xfrm>
            <a:off x="1674812" y="1576251"/>
            <a:ext cx="9982200" cy="3303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pl-PL" altLang="pl-PL" b="1" dirty="0"/>
              <a:t>Dla kotłów na </a:t>
            </a:r>
            <a:r>
              <a:rPr lang="pl-PL" altLang="pl-PL" b="1" dirty="0" err="1"/>
              <a:t>pellet</a:t>
            </a:r>
            <a:r>
              <a:rPr lang="pl-PL" altLang="pl-PL" b="1" dirty="0"/>
              <a:t>: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dirty="0"/>
              <a:t>Brak wymagań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pl-PL" altLang="pl-PL" sz="1600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l-PL" altLang="pl-PL" b="1" dirty="0"/>
              <a:t>Dla kotłów gazowych i pozostałych: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/>
              <a:t>Ocieplenie ścian zewnętrznych minimum 15 cm izolacji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/>
              <a:t>Ocieplenie dachu minimum 20 cm izolacji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/>
              <a:t>Przegrody do pomieszczeń nieogrzewanych minimum 10 cm izolacji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/>
              <a:t>Stolarka drzwiowa i okienna do około 8 lat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/>
              <a:t>Zawory i głowice termostatyczne przy grzejnikach</a:t>
            </a:r>
          </a:p>
        </p:txBody>
      </p:sp>
      <p:sp>
        <p:nvSpPr>
          <p:cNvPr id="8" name="pole tekstowe 1">
            <a:extLst>
              <a:ext uri="{FF2B5EF4-FFF2-40B4-BE49-F238E27FC236}">
                <a16:creationId xmlns:a16="http://schemas.microsoft.com/office/drawing/2014/main" id="{0F7ED39E-C0E3-4FAE-B025-CA48CB99A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062" y="6019800"/>
            <a:ext cx="763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l-PL" altLang="pl-PL" sz="2000" dirty="0">
                <a:latin typeface="+mn-lt"/>
              </a:rPr>
              <a:t>* Dane szacunkowe, każdy budynek należy rozpatrywać indywidualnie</a:t>
            </a:r>
          </a:p>
        </p:txBody>
      </p:sp>
    </p:spTree>
    <p:extLst>
      <p:ext uri="{BB962C8B-B14F-4D97-AF65-F5344CB8AC3E}">
        <p14:creationId xmlns:p14="http://schemas.microsoft.com/office/powerpoint/2010/main" val="379859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829800" cy="10668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altLang="pl-PL" dirty="0">
                <a:solidFill>
                  <a:srgbClr val="002060"/>
                </a:solidFill>
              </a:rPr>
              <a:t>Koszty orientacyjne wymiany źródła ciepła</a:t>
            </a:r>
            <a:r>
              <a:rPr lang="pl-PL" dirty="0">
                <a:solidFill>
                  <a:srgbClr val="002060"/>
                </a:solidFill>
              </a:rPr>
              <a:t>	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82D6863E-5F3A-46E7-9F50-4F2B0EFBB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12" y="168275"/>
            <a:ext cx="2387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2CCFD21-4956-46CF-BA60-0E95763BC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812" y="4219979"/>
            <a:ext cx="4683474" cy="2262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C7146742-ADD2-4DB9-BBE4-C6828CF4E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492375"/>
            <a:ext cx="7056437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1000"/>
              </a:spcBef>
              <a:buClr>
                <a:srgbClr val="4F81BD"/>
              </a:buClr>
              <a:buSzPct val="80000"/>
              <a:buFont typeface="Arial" panose="020B0604020202020204" pitchFamily="34" charset="0"/>
              <a:buNone/>
            </a:pPr>
            <a:r>
              <a:rPr lang="pl-PL" altLang="pl-PL" sz="2000" dirty="0"/>
              <a:t>Kocioł na </a:t>
            </a:r>
            <a:r>
              <a:rPr lang="pl-PL" altLang="pl-PL" sz="2000" dirty="0" err="1"/>
              <a:t>pellet</a:t>
            </a:r>
            <a:r>
              <a:rPr lang="pl-PL" altLang="pl-PL" sz="2000" dirty="0"/>
              <a:t> / zgazowujący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Clr>
                <a:srgbClr val="4F81BD"/>
              </a:buClr>
              <a:buSzPct val="80000"/>
              <a:buFont typeface="Arial" panose="020B0604020202020204" pitchFamily="34" charset="0"/>
              <a:buNone/>
            </a:pPr>
            <a:r>
              <a:rPr lang="pl-PL" altLang="pl-PL" sz="2000" dirty="0"/>
              <a:t>15 000 zł netto – wkład mieszkańca ok 2 750 zł + VAT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Clr>
                <a:srgbClr val="4F81BD"/>
              </a:buClr>
              <a:buSzPct val="80000"/>
              <a:buFont typeface="Arial" panose="020B0604020202020204" pitchFamily="34" charset="0"/>
              <a:buNone/>
            </a:pPr>
            <a:endParaRPr lang="pl-PL" altLang="pl-PL" sz="2000" dirty="0"/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Clr>
                <a:srgbClr val="4F81BD"/>
              </a:buClr>
              <a:buSzPct val="80000"/>
              <a:buFont typeface="Arial" panose="020B0604020202020204" pitchFamily="34" charset="0"/>
              <a:buNone/>
            </a:pPr>
            <a:r>
              <a:rPr lang="pl-PL" altLang="pl-PL" sz="2000" dirty="0"/>
              <a:t>Kocioł gazowy 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Clr>
                <a:srgbClr val="4F81BD"/>
              </a:buClr>
              <a:buSzPct val="80000"/>
              <a:buFont typeface="Arial" panose="020B0604020202020204" pitchFamily="34" charset="0"/>
              <a:buNone/>
            </a:pPr>
            <a:r>
              <a:rPr lang="pl-PL" altLang="pl-PL" sz="2000" dirty="0"/>
              <a:t>15 000 zł netto – wkład mieszkańca ok 2 750 zł + VAT 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Clr>
                <a:srgbClr val="4F81BD"/>
              </a:buClr>
              <a:buSzPct val="80000"/>
              <a:buFont typeface="Arial" panose="020B0604020202020204" pitchFamily="34" charset="0"/>
              <a:buNone/>
            </a:pPr>
            <a:r>
              <a:rPr lang="pl-PL" altLang="pl-PL" sz="2000" dirty="0"/>
              <a:t>+ koszty zbiornika LPG  / przyłącza gazowego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Clr>
                <a:srgbClr val="4F81BD"/>
              </a:buClr>
              <a:buSzPct val="80000"/>
              <a:buFont typeface="Arial" panose="020B0604020202020204" pitchFamily="34" charset="0"/>
              <a:buNone/>
            </a:pPr>
            <a:endParaRPr lang="pl-PL" altLang="pl-PL" sz="2000" dirty="0"/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Clr>
                <a:srgbClr val="4F81BD"/>
              </a:buClr>
              <a:buSzPct val="80000"/>
              <a:buFont typeface="Arial" panose="020B0604020202020204" pitchFamily="34" charset="0"/>
              <a:buNone/>
            </a:pPr>
            <a:endParaRPr lang="pl-PL" altLang="pl-PL" sz="2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54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829800" cy="10668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altLang="pl-PL" dirty="0">
                <a:solidFill>
                  <a:srgbClr val="002060"/>
                </a:solidFill>
              </a:rPr>
              <a:t>Koszty orientacyjne wymiany źródła ciepła</a:t>
            </a:r>
            <a:r>
              <a:rPr lang="pl-PL" dirty="0">
                <a:solidFill>
                  <a:srgbClr val="002060"/>
                </a:solidFill>
              </a:rPr>
              <a:t>	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82D6863E-5F3A-46E7-9F50-4F2B0EFBB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12" y="168275"/>
            <a:ext cx="2387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2CCFD21-4956-46CF-BA60-0E95763BC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812" y="4219979"/>
            <a:ext cx="4683474" cy="2262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C7146742-ADD2-4DB9-BBE4-C6828CF4E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2" y="2167341"/>
            <a:ext cx="7056437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1000"/>
              </a:spcBef>
              <a:buClr>
                <a:srgbClr val="4F81BD"/>
              </a:buClr>
              <a:buSzPct val="80000"/>
              <a:buNone/>
            </a:pPr>
            <a:r>
              <a:rPr lang="pl-PL" altLang="pl-PL" sz="2000" dirty="0"/>
              <a:t>Kocioł na olej opałowy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Clr>
                <a:srgbClr val="4F81BD"/>
              </a:buClr>
              <a:buSzPct val="80000"/>
              <a:buFont typeface="Arial" panose="020B0604020202020204" pitchFamily="34" charset="0"/>
              <a:buNone/>
            </a:pPr>
            <a:r>
              <a:rPr lang="pl-PL" altLang="pl-PL" sz="2000" dirty="0"/>
              <a:t>15 000 zł netto – wkład mieszkańca ok 2 750 zł + VAT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Clr>
                <a:srgbClr val="4F81BD"/>
              </a:buClr>
              <a:buSzPct val="80000"/>
              <a:buFont typeface="Arial" panose="020B0604020202020204" pitchFamily="34" charset="0"/>
              <a:buNone/>
            </a:pPr>
            <a:endParaRPr lang="pl-PL" altLang="pl-PL" sz="2000" dirty="0"/>
          </a:p>
          <a:p>
            <a:pPr>
              <a:lnSpc>
                <a:spcPct val="80000"/>
              </a:lnSpc>
              <a:spcBef>
                <a:spcPts val="1000"/>
              </a:spcBef>
              <a:buClr>
                <a:srgbClr val="4F81BD"/>
              </a:buClr>
              <a:buSzPct val="80000"/>
              <a:buNone/>
            </a:pPr>
            <a:r>
              <a:rPr lang="pl-PL" altLang="pl-PL" sz="2000" dirty="0"/>
              <a:t>Pompa ciepła powietrzna</a:t>
            </a:r>
          </a:p>
          <a:p>
            <a:pPr>
              <a:lnSpc>
                <a:spcPct val="80000"/>
              </a:lnSpc>
              <a:spcBef>
                <a:spcPts val="1000"/>
              </a:spcBef>
              <a:buClr>
                <a:srgbClr val="4F81BD"/>
              </a:buClr>
              <a:buSzPct val="80000"/>
              <a:buNone/>
            </a:pPr>
            <a:r>
              <a:rPr lang="pl-PL" altLang="pl-PL" sz="2000" dirty="0"/>
              <a:t>3 500 zł netto/kW – wkład mieszkańca ok 525 zł/kW + VAT</a:t>
            </a:r>
          </a:p>
          <a:p>
            <a:pPr>
              <a:lnSpc>
                <a:spcPct val="80000"/>
              </a:lnSpc>
              <a:spcBef>
                <a:spcPts val="1000"/>
              </a:spcBef>
              <a:buClr>
                <a:srgbClr val="4F81BD"/>
              </a:buClr>
              <a:buSzPct val="80000"/>
              <a:buNone/>
            </a:pPr>
            <a:endParaRPr lang="pl-PL" altLang="pl-PL" sz="2000" dirty="0"/>
          </a:p>
          <a:p>
            <a:pPr>
              <a:lnSpc>
                <a:spcPct val="80000"/>
              </a:lnSpc>
              <a:spcBef>
                <a:spcPts val="1000"/>
              </a:spcBef>
              <a:buClr>
                <a:srgbClr val="4F81BD"/>
              </a:buClr>
              <a:buSzPct val="80000"/>
              <a:buNone/>
            </a:pPr>
            <a:r>
              <a:rPr lang="pl-PL" altLang="pl-PL" sz="2000" dirty="0"/>
              <a:t>Pompa ciepła gruntowa</a:t>
            </a:r>
          </a:p>
          <a:p>
            <a:pPr>
              <a:lnSpc>
                <a:spcPct val="80000"/>
              </a:lnSpc>
              <a:spcBef>
                <a:spcPts val="1000"/>
              </a:spcBef>
              <a:buClr>
                <a:srgbClr val="4F81BD"/>
              </a:buClr>
              <a:buSzPct val="80000"/>
              <a:buNone/>
            </a:pPr>
            <a:r>
              <a:rPr lang="pl-PL" altLang="pl-PL" sz="2000" dirty="0"/>
              <a:t>4 500 zł netto – wkład mieszkańca ok 675 zł/kW + VAT 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Clr>
                <a:srgbClr val="4F81BD"/>
              </a:buClr>
              <a:buSzPct val="80000"/>
              <a:buFont typeface="Arial" panose="020B0604020202020204" pitchFamily="34" charset="0"/>
              <a:buNone/>
            </a:pPr>
            <a:endParaRPr lang="pl-PL" altLang="pl-PL" sz="2000" dirty="0"/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Clr>
                <a:srgbClr val="4F81BD"/>
              </a:buClr>
              <a:buSzPct val="80000"/>
              <a:buFont typeface="Arial" panose="020B0604020202020204" pitchFamily="34" charset="0"/>
              <a:buNone/>
            </a:pPr>
            <a:endParaRPr lang="pl-PL" altLang="pl-PL" sz="2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3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23A663C-2922-4849-8D36-A78B7F26F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213" y="2519211"/>
            <a:ext cx="3565024" cy="2075899"/>
          </a:xfrm>
          <a:prstGeom prst="rect">
            <a:avLst/>
          </a:prstGeom>
        </p:spPr>
      </p:pic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611437" y="638175"/>
            <a:ext cx="9829800" cy="10668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dirty="0">
                <a:solidFill>
                  <a:srgbClr val="002060"/>
                </a:solidFill>
              </a:rPr>
              <a:t>	</a:t>
            </a:r>
            <a:r>
              <a:rPr lang="pl-PL" altLang="pl-PL" dirty="0">
                <a:solidFill>
                  <a:srgbClr val="002060"/>
                </a:solidFill>
              </a:rPr>
              <a:t>Świadectwo Charakterystyki Energetycznej</a:t>
            </a: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82D6863E-5F3A-46E7-9F50-4F2B0EFBB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12" y="168275"/>
            <a:ext cx="2387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0297C28-F61F-410C-9F6A-F2AE4D046337}"/>
              </a:ext>
            </a:extLst>
          </p:cNvPr>
          <p:cNvSpPr txBox="1"/>
          <p:nvPr/>
        </p:nvSpPr>
        <p:spPr>
          <a:xfrm>
            <a:off x="0" y="1676400"/>
            <a:ext cx="12188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2CCFD21-4956-46CF-BA60-0E95763BC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351" y="4595110"/>
            <a:ext cx="4683474" cy="2262890"/>
          </a:xfrm>
          <a:prstGeom prst="rect">
            <a:avLst/>
          </a:prstGeom>
        </p:spPr>
      </p:pic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DD862A8B-AA04-4F8E-962D-9D3E550DA2DA}"/>
              </a:ext>
            </a:extLst>
          </p:cNvPr>
          <p:cNvSpPr txBox="1">
            <a:spLocks/>
          </p:cNvSpPr>
          <p:nvPr/>
        </p:nvSpPr>
        <p:spPr bwMode="auto">
          <a:xfrm>
            <a:off x="1370012" y="2420938"/>
            <a:ext cx="6840537" cy="4437062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>
            <a:lvl1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1000"/>
              </a:spcBef>
              <a:buSzPct val="80000"/>
              <a:defRPr/>
            </a:pPr>
            <a:r>
              <a:rPr lang="pl-PL" altLang="pl-PL" sz="2400" dirty="0"/>
              <a:t>Dokument wymagany jako załączniki do wniosku o dofinansowanie 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SzPct val="80000"/>
              <a:defRPr/>
            </a:pPr>
            <a:r>
              <a:rPr lang="pl-PL" altLang="pl-PL" sz="2400" dirty="0"/>
              <a:t>Dokument ważny 10 lat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endParaRPr lang="pl-PL" altLang="pl-PL" sz="2400" dirty="0"/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/>
            </a:pPr>
            <a:endParaRPr lang="pl-PL" altLang="pl-PL" sz="2400" dirty="0"/>
          </a:p>
          <a:p>
            <a:pPr marL="0" indent="0" algn="ctr" eaLnBrk="1" hangingPunct="1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pl-PL" altLang="pl-PL" sz="2400" dirty="0"/>
              <a:t>Koszt </a:t>
            </a:r>
            <a:r>
              <a:rPr lang="pl-PL" altLang="pl-PL" sz="2400" dirty="0">
                <a:latin typeface="+mn-lt"/>
              </a:rPr>
              <a:t>400</a:t>
            </a:r>
            <a:r>
              <a:rPr lang="pl-PL" altLang="pl-PL" sz="2400" dirty="0"/>
              <a:t> zł brutto pokrywa mieszkaniec</a:t>
            </a:r>
          </a:p>
          <a:p>
            <a:pPr marL="0" indent="0" algn="ctr" eaLnBrk="1" hangingPunct="1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/>
            </a:pPr>
            <a:endParaRPr lang="pl-PL" altLang="pl-PL" sz="2400" dirty="0"/>
          </a:p>
        </p:txBody>
      </p:sp>
    </p:spTree>
    <p:extLst>
      <p:ext uri="{BB962C8B-B14F-4D97-AF65-F5344CB8AC3E}">
        <p14:creationId xmlns:p14="http://schemas.microsoft.com/office/powerpoint/2010/main" val="404947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zentacja biznesowa o wysokim kontraście 16: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150CD3-A6AC-414D-9560-715EC9E31B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963E73-FDB1-44AE-BA76-746BBD659F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2B73376-B181-4668-84FF-A62668D48FE9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1830</TotalTime>
  <Words>369</Words>
  <Application>Microsoft Office PowerPoint</Application>
  <PresentationFormat>Niestandardowy</PresentationFormat>
  <Paragraphs>69</Paragraphs>
  <Slides>10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Calibri</vt:lpstr>
      <vt:lpstr>Elephant</vt:lpstr>
      <vt:lpstr>Franklin Gothic Medium</vt:lpstr>
      <vt:lpstr>Times New Roman</vt:lpstr>
      <vt:lpstr>Prezentacja biznesowa o wysokim kontraście 16:9</vt:lpstr>
      <vt:lpstr>NEOEnergetyka Sp. z o.o.</vt:lpstr>
      <vt:lpstr>Regionalny Program Operacyjny Województwa Łódzkiego</vt:lpstr>
      <vt:lpstr>Regionalny Program Operacyjny Województwa Łódzkiego</vt:lpstr>
      <vt:lpstr>Warunki przystąpienia do projektu</vt:lpstr>
      <vt:lpstr>Wskaźnik EP - energii pierwotnej</vt:lpstr>
      <vt:lpstr>Warunki ocieplenia*</vt:lpstr>
      <vt:lpstr>Koszty orientacyjne wymiany źródła ciepła </vt:lpstr>
      <vt:lpstr>Koszty orientacyjne wymiany źródła ciepła </vt:lpstr>
      <vt:lpstr> Świadectwo Charakterystyki Energetycznej</vt:lpstr>
      <vt:lpstr>  DZIĘKUJĘ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NEOEnergetyka Sp. z o.o.</dc:title>
  <dc:creator>JakubL</dc:creator>
  <cp:lastModifiedBy>Jakub Lenarczyk</cp:lastModifiedBy>
  <cp:revision>45</cp:revision>
  <dcterms:created xsi:type="dcterms:W3CDTF">2013-04-05T19:55:11Z</dcterms:created>
  <dcterms:modified xsi:type="dcterms:W3CDTF">2019-07-15T11:48:27Z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